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Hanken Grotesk" panose="020B0604020202020204" charset="0"/>
      <p:regular r:id="rId13"/>
      <p:bold r:id="rId14"/>
      <p:italic r:id="rId15"/>
      <p:boldItalic r:id="rId16"/>
    </p:embeddedFont>
    <p:embeddedFont>
      <p:font typeface="Hanken Grotesk SemiBold" panose="020B0604020202020204" charset="0"/>
      <p:regular r:id="rId17"/>
      <p:bold r:id="rId18"/>
      <p:italic r:id="rId19"/>
      <p:boldItalic r:id="rId20"/>
    </p:embeddedFont>
    <p:embeddedFont>
      <p:font typeface="Inter" panose="020B0604020202020204" charset="0"/>
      <p:regular r:id="rId21"/>
      <p:bold r:id="rId22"/>
    </p:embeddedFon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Raleway" pitchFamily="2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  <p:embeddedFont>
      <p:font typeface="Times" panose="02020603050405020304" pitchFamily="18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ED8F930-1525-4A74-8B0F-0B1CC9FDEF41}">
  <a:tblStyle styleId="{4ED8F930-1525-4A74-8B0F-0B1CC9FDEF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9" Type="http://schemas.openxmlformats.org/officeDocument/2006/relationships/presProps" Target="presProps.xml"/><Relationship Id="rId21" Type="http://schemas.openxmlformats.org/officeDocument/2006/relationships/font" Target="fonts/font9.fntdata"/><Relationship Id="rId34" Type="http://schemas.openxmlformats.org/officeDocument/2006/relationships/font" Target="fonts/font22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37" Type="http://schemas.openxmlformats.org/officeDocument/2006/relationships/font" Target="fonts/font25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36" Type="http://schemas.openxmlformats.org/officeDocument/2006/relationships/font" Target="fonts/font24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font" Target="fonts/font2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font" Target="fonts/font21.fntdata"/><Relationship Id="rId38" Type="http://schemas.openxmlformats.org/officeDocument/2006/relationships/font" Target="fonts/font26.fntdata"/></Relationships>
</file>

<file path=ppt/media/image1.jpg>
</file>

<file path=ppt/media/image2.png>
</file>

<file path=ppt/media/image3.png>
</file>

<file path=ppt/media/image4.png>
</file>

<file path=ppt/media/image5.png>
</file>

<file path=ppt/media/media1.mp3>
</file>

<file path=ppt/media/media10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63ac16cac8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63ac16cac8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63ac16cac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63ac16cac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a63eb3361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a63eb3361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63abdfb2b3_5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63abdfb2b3_5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63ac16cac8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63ac16cac8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63abdfb2b3_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63abdfb2b3_3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3abdfb2b3_16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63abdfb2b3_16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63abdfb2b3_1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63abdfb2b3_1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63ac16cac8_0_2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63ac16cac8_0_2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2" name="Google Shape;72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1" name="Google Shape;31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0" name="Google Shape;4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" name="Google Shape;4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4" name="Google Shape;54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" name="Google Shape;60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1" name="Google Shape;61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abstract/document/9033652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i.org/10.1097/jom.0000000000002097" TargetMode="External"/><Relationship Id="rId5" Type="http://schemas.openxmlformats.org/officeDocument/2006/relationships/hyperlink" Target="https://woebothealth.com/" TargetMode="External"/><Relationship Id="rId4" Type="http://schemas.openxmlformats.org/officeDocument/2006/relationships/hyperlink" Target="https://doi.org/10.3390/s22103653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6" Type="http://schemas.openxmlformats.org/officeDocument/2006/relationships/hyperlink" Target="https://woebothealth.com/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8.mp3"/><Relationship Id="rId7" Type="http://schemas.openxmlformats.org/officeDocument/2006/relationships/image" Target="../media/image2.png"/><Relationship Id="rId2" Type="http://schemas.openxmlformats.org/officeDocument/2006/relationships/audio" Target="../media/media7.mp3"/><Relationship Id="rId1" Type="http://schemas.microsoft.com/office/2007/relationships/media" Target="../media/media7.mp3"/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3.xml"/><Relationship Id="rId4" Type="http://schemas.openxmlformats.org/officeDocument/2006/relationships/audio" Target="../media/media8.mp3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3"/>
          <p:cNvPicPr preferRelativeResize="0"/>
          <p:nvPr/>
        </p:nvPicPr>
        <p:blipFill rotWithShape="1">
          <a:blip r:embed="rId5">
            <a:alphaModFix/>
          </a:blip>
          <a:srcRect l="15866" r="14664"/>
          <a:stretch/>
        </p:blipFill>
        <p:spPr>
          <a:xfrm>
            <a:off x="6209800" y="1305150"/>
            <a:ext cx="2600100" cy="2533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482050" y="588050"/>
            <a:ext cx="58020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280" dirty="0">
                <a:solidFill>
                  <a:srgbClr val="1155CC"/>
                </a:solidFill>
              </a:rPr>
              <a:t>AI-Based Mental Health Monitoring &amp; Support </a:t>
            </a:r>
            <a:r>
              <a:rPr lang="en" sz="3200" dirty="0">
                <a:solidFill>
                  <a:srgbClr val="1155CC"/>
                </a:solidFill>
              </a:rPr>
              <a:t>System</a:t>
            </a:r>
            <a:r>
              <a:rPr lang="en" sz="3280" dirty="0">
                <a:solidFill>
                  <a:srgbClr val="1155CC"/>
                </a:solidFill>
              </a:rPr>
              <a:t> for Remote Workers</a:t>
            </a:r>
            <a:endParaRPr sz="3280" dirty="0">
              <a:solidFill>
                <a:srgbClr val="1155CC"/>
              </a:solidFill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482050" y="2678075"/>
            <a:ext cx="64947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/>
              <a:t>EAI6010 Applications of Artificial Intelligence</a:t>
            </a:r>
            <a:endParaRPr sz="4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/>
              <a:t>Fall 2023 Term</a:t>
            </a:r>
            <a:endParaRPr sz="4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b="1" dirty="0"/>
              <a:t>Submitted By Group 3</a:t>
            </a:r>
            <a:r>
              <a:rPr lang="en" sz="4400" dirty="0"/>
              <a:t>: </a:t>
            </a:r>
            <a:endParaRPr sz="4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Katherine Bhogal, Kavya Ashwinkumar Patel, Mohammad Movahedi, Udaikiran Ravada</a:t>
            </a:r>
            <a:endParaRPr sz="4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Instructor: Prof. Vladimir Shapiro</a:t>
            </a:r>
            <a:endParaRPr sz="4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Northeastern University</a:t>
            </a:r>
            <a:endParaRPr sz="4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Date: 12th December 2023</a:t>
            </a:r>
            <a:endParaRPr sz="4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</a:t>
            </a:fld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7" name="Google Shape;87;p13"/>
          <p:cNvCxnSpPr/>
          <p:nvPr/>
        </p:nvCxnSpPr>
        <p:spPr>
          <a:xfrm>
            <a:off x="635000" y="2488800"/>
            <a:ext cx="53463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" name="Google Shape;88;p13"/>
          <p:cNvSpPr/>
          <p:nvPr/>
        </p:nvSpPr>
        <p:spPr>
          <a:xfrm>
            <a:off x="771750" y="1099150"/>
            <a:ext cx="1075800" cy="20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" name="Slide1 (1)">
            <a:hlinkClick r:id="" action="ppaction://media"/>
            <a:extLst>
              <a:ext uri="{FF2B5EF4-FFF2-40B4-BE49-F238E27FC236}">
                <a16:creationId xmlns:a16="http://schemas.microsoft.com/office/drawing/2014/main" id="{7E5BBD58-488F-6190-2EB8-7C08F07499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6042" y="4555450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2"/>
          <p:cNvSpPr txBox="1">
            <a:spLocks noGrp="1"/>
          </p:cNvSpPr>
          <p:nvPr>
            <p:ph type="title"/>
          </p:nvPr>
        </p:nvSpPr>
        <p:spPr>
          <a:xfrm>
            <a:off x="678275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References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81" name="Google Shape;181;p22"/>
          <p:cNvSpPr txBox="1">
            <a:spLocks noGrp="1"/>
          </p:cNvSpPr>
          <p:nvPr>
            <p:ph type="body" idx="1"/>
          </p:nvPr>
        </p:nvSpPr>
        <p:spPr>
          <a:xfrm>
            <a:off x="727650" y="535200"/>
            <a:ext cx="7688700" cy="46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457200" lvl="0" indent="-30495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333"/>
              <a:buChar char="●"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Mayer, K. (2023, March 10). A Potential Downside to Remote Work? Higher Rates of Depression. SHRM. https://www.shrm.org/resourcesandtools/hr-topics/benefits/pages/remote-workers-experiencing-higher-rates-of-depression.aspx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95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333"/>
              <a:buChar char="●"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Healthsnap. (2023, September 6). AI in Remote Patient Monitoring: The Top 4 Use Cases in 2023. </a:t>
            </a: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HealthSnap, Inc.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https://healthsnap.io/ai-in-remote-patient-monitoring-the-top-4-use-cases-in-2023/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95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333"/>
              <a:buChar char="●"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Mental Health Monitoring System using Artificial Intelligence: A Review. (n.d.). IEEE Conference Publication | IEEE Xplore.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200" u="sng">
                <a:solidFill>
                  <a:srgbClr val="0563C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https://ieeexplore.ieee.org/abstract/document/9033652</a:t>
            </a:r>
            <a:endParaRPr sz="1200" u="sng">
              <a:solidFill>
                <a:srgbClr val="0563C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95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333"/>
              <a:buChar char="●"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Rathnayaka, P., Mills, N., Burnett, D., De Silva, D., Alahakoon, D., &amp; Gray, R. (2022). A Mental Health Chatbot with Cognitive Skills for Personalised Behavioural Activation and Remote Health Monitoring. </a:t>
            </a: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Sensors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22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(10), 3653.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200" u="sng">
                <a:solidFill>
                  <a:srgbClr val="0563C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https://doi.org/10.3390/s22103653</a:t>
            </a:r>
            <a:endParaRPr sz="1200" u="sng">
              <a:solidFill>
                <a:srgbClr val="0563C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95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333"/>
              <a:buChar char="●"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Woebot Health. (2023, November 1). </a:t>
            </a: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Relational Agent for Mental Health | Woebot Health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200" u="sng">
                <a:solidFill>
                  <a:srgbClr val="0563C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https://woebothealth.com/</a:t>
            </a:r>
            <a:endParaRPr sz="1200" u="sng">
              <a:solidFill>
                <a:srgbClr val="0563C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95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333"/>
              <a:buChar char="●"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Xiao, Y., Becerik-Gerber, B., Lucas, G. M., &amp; Roll, S. C. (2020). Impacts of Working from home during COVID-19 Pandemic on Physical and Mental Well-Being of Office Workstation Users. </a:t>
            </a: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Journal of Occupational and Environmental Medicine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200" i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63</a:t>
            </a: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(3), 181–190.</a:t>
            </a:r>
            <a:r>
              <a:rPr lang="en" sz="1200">
                <a:solidFill>
                  <a:schemeClr val="dk1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1200" u="sng">
                <a:solidFill>
                  <a:srgbClr val="0563C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https://doi.org/10.1097/jom.0000000000002097</a:t>
            </a:r>
            <a:endParaRPr sz="1200" u="sng">
              <a:solidFill>
                <a:srgbClr val="0563C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u="sng">
              <a:solidFill>
                <a:srgbClr val="0563C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95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8333"/>
              <a:buFont typeface="Times"/>
              <a:buChar char="●"/>
            </a:pPr>
            <a:r>
              <a:rPr lang="en" sz="12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Zheng, Z. and Wei, W. (2015) </a:t>
            </a:r>
            <a:r>
              <a:rPr lang="en" sz="1200" i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An effective contrast sequential pattern mining approach to Taxpayer Behavior Analysis - World Wide Web</a:t>
            </a:r>
            <a:r>
              <a:rPr lang="en" sz="12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, </a:t>
            </a:r>
            <a:r>
              <a:rPr lang="en" sz="1200" i="1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SpringerLink</a:t>
            </a:r>
            <a:r>
              <a:rPr lang="en" sz="1200">
                <a:solidFill>
                  <a:schemeClr val="dk1"/>
                </a:solidFill>
                <a:latin typeface="Times"/>
                <a:ea typeface="Times"/>
                <a:cs typeface="Times"/>
                <a:sym typeface="Times"/>
              </a:rPr>
              <a:t>. Available at: https://link.springer.com/article/10.1007/s11280-015-0350-4.</a:t>
            </a:r>
            <a:endParaRPr sz="12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Times"/>
              <a:ea typeface="Times"/>
              <a:cs typeface="Times"/>
              <a:sym typeface="Times"/>
            </a:endParaRPr>
          </a:p>
          <a:p>
            <a:pPr marL="457200" lvl="0" indent="-30543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8277"/>
              <a:buFont typeface="Times New Roman"/>
              <a:buChar char="●"/>
            </a:pPr>
            <a:r>
              <a:rPr lang="en" sz="1208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Syed Mohamed (2023) </a:t>
            </a:r>
            <a:r>
              <a:rPr lang="en" sz="1208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hybrid mental health prediction model using support vector machine, multilayer perceptron, and random forest algorithms</a:t>
            </a:r>
            <a:r>
              <a:rPr lang="en" sz="1208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208" i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Healthcare Analytics</a:t>
            </a:r>
            <a:r>
              <a:rPr lang="en" sz="1208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 Available at: https://www.sciencedirect.com/science/article/pii/S2772442523000527?via%3Dihub. </a:t>
            </a:r>
            <a:endParaRPr sz="1208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>
            <a:spLocks noGrp="1"/>
          </p:cNvSpPr>
          <p:nvPr>
            <p:ph type="title"/>
          </p:nvPr>
        </p:nvSpPr>
        <p:spPr>
          <a:xfrm>
            <a:off x="7276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Introduction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body" idx="1"/>
          </p:nvPr>
        </p:nvSpPr>
        <p:spPr>
          <a:xfrm>
            <a:off x="420950" y="760050"/>
            <a:ext cx="8290200" cy="390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40% of fully remote and 38% of hybrid workers report increased symptoms of anxiety and depression, higher than the 35% in traditional in-person settings ​​(Mayer, 2023).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Mental health monitoring and support system especially for remote workers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Continuous monitoring and personalized support for remote workers, acknowledging the prevalence of mental health challenges in decentralized work environments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Central question: How AI can detect early signs of stress and burnout, analyse keystroke dynamics, mouse movements, and other remote work data points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Anticipating a breakthrough in a comprehensive AI solution identifying mental health concerns, offering timely, personalized support, and proactively suggesting well-being strategies. </a:t>
            </a:r>
            <a:endParaRPr sz="1800"/>
          </a:p>
        </p:txBody>
      </p:sp>
      <p:sp>
        <p:nvSpPr>
          <p:cNvPr id="96" name="Google Shape;96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Introduction (1)">
            <a:hlinkClick r:id="" action="ppaction://media"/>
            <a:extLst>
              <a:ext uri="{FF2B5EF4-FFF2-40B4-BE49-F238E27FC236}">
                <a16:creationId xmlns:a16="http://schemas.microsoft.com/office/drawing/2014/main" id="{71746DAA-2500-20EB-F9D1-4A0AC6F4B1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08916" y="4579821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70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8700" y="968275"/>
            <a:ext cx="3886276" cy="320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>
            <a:spLocks noGrp="1"/>
          </p:cNvSpPr>
          <p:nvPr>
            <p:ph type="title"/>
          </p:nvPr>
        </p:nvSpPr>
        <p:spPr>
          <a:xfrm>
            <a:off x="7276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Methodology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04" name="Google Shape;104;p15"/>
          <p:cNvSpPr txBox="1">
            <a:spLocks noGrp="1"/>
          </p:cNvSpPr>
          <p:nvPr>
            <p:ph type="body" idx="1"/>
          </p:nvPr>
        </p:nvSpPr>
        <p:spPr>
          <a:xfrm>
            <a:off x="102650" y="763150"/>
            <a:ext cx="5534100" cy="43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highlight>
                  <a:schemeClr val="lt1"/>
                </a:highlight>
              </a:rPr>
              <a:t>Behavioral Pattern Analysis with AI:</a:t>
            </a:r>
            <a:endParaRPr sz="1600">
              <a:highlight>
                <a:schemeClr val="lt1"/>
              </a:highlight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highlight>
                  <a:schemeClr val="lt1"/>
                </a:highlight>
              </a:rPr>
              <a:t>Using Sequential Pattern Mining for analyzing keystroke dynamics and mouse movements</a:t>
            </a:r>
            <a:r>
              <a:rPr lang="en" sz="19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Zheng, Z. and Wei, W. 2015).</a:t>
            </a:r>
            <a:endParaRPr sz="19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highlight>
                  <a:schemeClr val="lt1"/>
                </a:highlight>
              </a:rPr>
              <a:t>Sentiment Analysis with BERT for emotional tone in communications.</a:t>
            </a:r>
            <a:endParaRPr sz="1600">
              <a:highlight>
                <a:schemeClr val="lt1"/>
              </a:highlight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highlight>
                  <a:schemeClr val="lt1"/>
                </a:highlight>
              </a:rPr>
              <a:t>Predictive Modeling for Mental Health:</a:t>
            </a:r>
            <a:endParaRPr sz="1600">
              <a:highlight>
                <a:schemeClr val="lt1"/>
              </a:highlight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highlight>
                  <a:schemeClr val="lt1"/>
                </a:highlight>
              </a:rPr>
              <a:t>Support Vector Machines (SVM) and Neural Networks to assess mental health risks </a:t>
            </a:r>
            <a:r>
              <a:rPr lang="en" sz="1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 sz="1600">
                <a:latin typeface="Arial"/>
                <a:ea typeface="Arial"/>
                <a:cs typeface="Arial"/>
                <a:sym typeface="Arial"/>
              </a:rPr>
              <a:t>Syed Mohamed 2023)</a:t>
            </a:r>
            <a:endParaRPr sz="16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highlight>
                  <a:schemeClr val="lt1"/>
                </a:highlight>
              </a:rPr>
              <a:t>Reinforcement Learning for adaptive, personalized recommendations.</a:t>
            </a:r>
            <a:endParaRPr sz="1600">
              <a:highlight>
                <a:schemeClr val="lt1"/>
              </a:highlight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highlight>
                  <a:schemeClr val="lt1"/>
                </a:highlight>
              </a:rPr>
              <a:t>Key Benefits:</a:t>
            </a:r>
            <a:endParaRPr sz="1600">
              <a:highlight>
                <a:schemeClr val="lt1"/>
              </a:highlight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highlight>
                  <a:schemeClr val="lt1"/>
                </a:highlight>
              </a:rPr>
              <a:t>Accurate detection of stress or fatigue signs through nuanced data analysis.</a:t>
            </a:r>
            <a:endParaRPr sz="1600">
              <a:highlight>
                <a:schemeClr val="lt1"/>
              </a:highlight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highlight>
                  <a:schemeClr val="lt1"/>
                </a:highlight>
              </a:rPr>
              <a:t>Tailored interventions and proactive well-being strategies based on individual behavior patterns.</a:t>
            </a:r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2" name="Slide 3">
            <a:hlinkClick r:id="" action="ppaction://media"/>
            <a:extLst>
              <a:ext uri="{FF2B5EF4-FFF2-40B4-BE49-F238E27FC236}">
                <a16:creationId xmlns:a16="http://schemas.microsoft.com/office/drawing/2014/main" id="{FE676C78-4C33-12A9-4FC3-380193319D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16350" y="4506169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7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806225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Methodology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857550" y="686225"/>
            <a:ext cx="7428900" cy="42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Tailoring Mental Health Support with AI:</a:t>
            </a:r>
            <a:endParaRPr sz="16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Collaborative Filtering for personalized resource recommendations.</a:t>
            </a:r>
            <a:endParaRPr sz="16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Deep Learning in NLP for understanding individual needs and preferences.</a:t>
            </a:r>
            <a:endParaRPr sz="16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AI Software Deployment &amp; Integration:</a:t>
            </a:r>
            <a:endParaRPr sz="16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Hosted on a secure cloud platform for scalability and accessibility.</a:t>
            </a:r>
            <a:endParaRPr sz="16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Integrated seamlessly with existing workplace tools and HR systems.</a:t>
            </a:r>
            <a:endParaRPr sz="16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Accessible via web and mobile applications, ensuring convenience for remote workers.</a:t>
            </a:r>
            <a:endParaRPr sz="16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Delivery of Recommendations:</a:t>
            </a:r>
            <a:endParaRPr sz="16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Recommendations delivered through an interactive AI chatbot, offering a conversational and user-friendly experience.</a:t>
            </a:r>
            <a:endParaRPr sz="16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Option for users to receive notifications for timely mental health tips and resources.</a:t>
            </a:r>
            <a:endParaRPr sz="1600"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" name="Slide 4">
            <a:hlinkClick r:id="" action="ppaction://media"/>
            <a:extLst>
              <a:ext uri="{FF2B5EF4-FFF2-40B4-BE49-F238E27FC236}">
                <a16:creationId xmlns:a16="http://schemas.microsoft.com/office/drawing/2014/main" id="{E6B67FD3-23C8-1582-D9AA-E7322AD1C8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23740" y="4413562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7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10262" y="2422300"/>
            <a:ext cx="3314274" cy="232754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5844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Analysis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661200" y="72262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Market trends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1 billion people worldwide need Mental Health Support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Cost impact: USD 2.5 trillion to grow USD 6 trillion by 2030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Remote employees feel isolated.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Competition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Chatbots &amp; Woebot - The user has to trigger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○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Different to Remote Workers Mental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Healthcare monitoring as this can be applied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914400" lvl="0" indent="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proactively across the workforce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200"/>
              </a:spcBef>
              <a:spcAft>
                <a:spcPts val="1200"/>
              </a:spcAft>
              <a:buNone/>
            </a:pP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23" name="Google Shape;123;p17"/>
          <p:cNvSpPr txBox="1"/>
          <p:nvPr/>
        </p:nvSpPr>
        <p:spPr>
          <a:xfrm>
            <a:off x="5373800" y="4827900"/>
            <a:ext cx="3787200" cy="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i="1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Source: Woebot Health. (2023, November 1). Relational Agent for Mental Health | Woebot Health.</a:t>
            </a:r>
            <a:r>
              <a:rPr lang="en" sz="500" i="1">
                <a:solidFill>
                  <a:schemeClr val="dk2"/>
                </a:solidFill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sz="500" i="1" u="sng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https://woebothealth.com/</a:t>
            </a:r>
            <a:endParaRPr sz="500" i="1" u="sng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SLide 5 (1)">
            <a:hlinkClick r:id="" action="ppaction://media"/>
            <a:extLst>
              <a:ext uri="{FF2B5EF4-FFF2-40B4-BE49-F238E27FC236}">
                <a16:creationId xmlns:a16="http://schemas.microsoft.com/office/drawing/2014/main" id="{1C4B03BA-F5BC-0FD2-AC5E-1DCD2E7DF7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19464" y="4459288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7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4991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666"/>
              <a:buFont typeface="Arial"/>
              <a:buNone/>
            </a:pPr>
            <a:r>
              <a:rPr lang="en">
                <a:solidFill>
                  <a:srgbClr val="1155CC"/>
                </a:solidFill>
              </a:rPr>
              <a:t>Analysis</a:t>
            </a:r>
            <a:endParaRPr sz="1650" b="1">
              <a:solidFill>
                <a:schemeClr val="dk2"/>
              </a:solidFill>
              <a:highlight>
                <a:srgbClr val="34354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body" idx="1"/>
          </p:nvPr>
        </p:nvSpPr>
        <p:spPr>
          <a:xfrm>
            <a:off x="465025" y="628800"/>
            <a:ext cx="6610800" cy="469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Machine Learning Life Cycle: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1. Data acquisition: Surveys, wearable devices, activity logs, self-reported mental health assessments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2. Data preparation: Removing outliers, missing values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3. Hypothesis and Modelling: Programming to derive meaningful insights from the data - monitor activity levels,sleeping patterns and survey responses. Develop indicators that correlate with mental health states.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4. Evaluation and interpretation: After training the model, we evaluate the model based on predefined mental health outcomes and KPIs – to determine the level of accuracy.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5. Deployment: Application of the model on cloud or onsite deployment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6. Operations: Monitoring performance and developing user-friendly interfaces for employees and employers. Develop robust security measures to protect data and adherence to ethical standards.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7. Optimization: Learning model into production, enhancing for better features and documentation of methodologies, Model changes, and performance metrics.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132" name="Google Shape;132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97374" y="1066200"/>
            <a:ext cx="1701624" cy="157152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33" name="Google Shape;133;p18"/>
          <p:cNvSpPr txBox="1"/>
          <p:nvPr/>
        </p:nvSpPr>
        <p:spPr>
          <a:xfrm>
            <a:off x="7190675" y="2571750"/>
            <a:ext cx="18942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i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i="1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600" i="1">
                <a:solidFill>
                  <a:srgbClr val="374151"/>
                </a:solidFill>
                <a:latin typeface="Lato"/>
                <a:ea typeface="Lato"/>
                <a:cs typeface="Lato"/>
                <a:sym typeface="Lato"/>
              </a:rPr>
              <a:t>Tutorial and Example. (2020, November 21). Machine Learning Life Cycle.</a:t>
            </a:r>
            <a:endParaRPr sz="600" i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" name="slide 6 (1)">
            <a:hlinkClick r:id="" action="ppaction://media"/>
            <a:extLst>
              <a:ext uri="{FF2B5EF4-FFF2-40B4-BE49-F238E27FC236}">
                <a16:creationId xmlns:a16="http://schemas.microsoft.com/office/drawing/2014/main" id="{4455E5C9-251C-675F-3BFD-8C8D543CAD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35293" y="4371666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12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>
            <a:spLocks noGrp="1"/>
          </p:cNvSpPr>
          <p:nvPr>
            <p:ph type="title"/>
          </p:nvPr>
        </p:nvSpPr>
        <p:spPr>
          <a:xfrm>
            <a:off x="7294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Analysis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40" name="Google Shape;140;p1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41" name="Google Shape;141;p19"/>
          <p:cNvSpPr txBox="1"/>
          <p:nvPr/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20" b="1">
                <a:latin typeface="Hanken Grotesk"/>
                <a:ea typeface="Hanken Grotesk"/>
                <a:cs typeface="Hanken Grotesk"/>
                <a:sym typeface="Hanken Grotesk"/>
              </a:rPr>
              <a:t>Analysis , Risks </a:t>
            </a:r>
            <a:r>
              <a:rPr lang="en" sz="2520" b="1">
                <a:solidFill>
                  <a:srgbClr val="000000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&amp; ROI</a:t>
            </a:r>
            <a:endParaRPr sz="2520" b="1">
              <a:solidFill>
                <a:srgbClr val="000000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457200" y="973275"/>
            <a:ext cx="5030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Comparative Analysis &amp; Risks</a:t>
            </a:r>
            <a:endParaRPr>
              <a:solidFill>
                <a:srgbClr val="000000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43" name="Google Shape;143;p19"/>
          <p:cNvSpPr txBox="1"/>
          <p:nvPr/>
        </p:nvSpPr>
        <p:spPr>
          <a:xfrm>
            <a:off x="5915500" y="1632625"/>
            <a:ext cx="2771400" cy="29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lvl="0" indent="-241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54DB"/>
              </a:buClr>
              <a:buSzPts val="1100"/>
              <a:buFont typeface="Inter SemiBold"/>
              <a:buChar char="→"/>
            </a:pPr>
            <a:r>
              <a:rPr lang="en" sz="11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payback period for the investment is 4 years, indicating the time it takes to recoup the initial investment.</a:t>
            </a:r>
            <a:endParaRPr sz="11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00050" lvl="0" indent="-241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254DB"/>
              </a:buClr>
              <a:buSzPts val="1100"/>
              <a:buFont typeface="Inter SemiBold"/>
              <a:buChar char="→"/>
            </a:pPr>
            <a:r>
              <a:rPr lang="en" sz="11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investment multiple is 1:5, showcasing the cumulative return on investment over 5 years.</a:t>
            </a:r>
            <a:endParaRPr sz="11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00050" lvl="0" indent="-241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254DB"/>
              </a:buClr>
              <a:buSzPts val="1100"/>
              <a:buFont typeface="Inter SemiBold"/>
              <a:buChar char="→"/>
            </a:pPr>
            <a:r>
              <a:rPr lang="en" sz="11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annual growth of the mental health apps market is 142%, highlighting the market growth rate.</a:t>
            </a:r>
            <a:endParaRPr sz="11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400050" lvl="0" indent="-2413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254DB"/>
              </a:buClr>
              <a:buSzPts val="1100"/>
              <a:buFont typeface="Inter SemiBold"/>
              <a:buChar char="→"/>
            </a:pPr>
            <a:r>
              <a:rPr lang="en" sz="1100" dirty="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system's cumulative revenue in 5 years beyond what is expected</a:t>
            </a:r>
            <a:endParaRPr sz="1100" dirty="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4" name="Google Shape;144;p19"/>
          <p:cNvSpPr txBox="1"/>
          <p:nvPr/>
        </p:nvSpPr>
        <p:spPr>
          <a:xfrm>
            <a:off x="5915500" y="973325"/>
            <a:ext cx="2771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rgbClr val="000000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Key Financial Metrics</a:t>
            </a:r>
            <a:endParaRPr>
              <a:solidFill>
                <a:srgbClr val="000000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46" name="Google Shape;146;p19"/>
          <p:cNvSpPr/>
          <p:nvPr/>
        </p:nvSpPr>
        <p:spPr>
          <a:xfrm>
            <a:off x="487939" y="1546025"/>
            <a:ext cx="2412000" cy="32271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rgbClr val="A5465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9"/>
          <p:cNvSpPr/>
          <p:nvPr/>
        </p:nvSpPr>
        <p:spPr>
          <a:xfrm>
            <a:off x="3044900" y="1546025"/>
            <a:ext cx="2412000" cy="3227100"/>
          </a:xfrm>
          <a:prstGeom prst="rect">
            <a:avLst/>
          </a:prstGeom>
          <a:solidFill>
            <a:srgbClr val="FFFFFF">
              <a:alpha val="20000"/>
            </a:srgbClr>
          </a:solidFill>
          <a:ln w="9525" cap="flat" cmpd="sng">
            <a:solidFill>
              <a:srgbClr val="0254D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9"/>
          <p:cNvSpPr txBox="1"/>
          <p:nvPr/>
        </p:nvSpPr>
        <p:spPr>
          <a:xfrm>
            <a:off x="487875" y="2181189"/>
            <a:ext cx="2412000" cy="25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241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A54657"/>
              </a:buClr>
              <a:buSzPts val="1100"/>
              <a:buFont typeface="Inter"/>
              <a:buChar char="•"/>
            </a:pPr>
            <a:r>
              <a:rPr lang="en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Offers continuous monitoring to detect early signs of stress, anxiety, and burnout</a:t>
            </a:r>
            <a:endParaRPr sz="11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342900" lvl="0" indent="-241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A54657"/>
              </a:buClr>
              <a:buSzPts val="1100"/>
              <a:buFont typeface="Inter"/>
              <a:buChar char="•"/>
            </a:pPr>
            <a:r>
              <a:rPr lang="en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Potentially prevents mental health issues and the associated costs in remote work settings</a:t>
            </a:r>
            <a:endParaRPr sz="11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342900" lvl="0" indent="-2413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A54657"/>
              </a:buClr>
              <a:buSzPts val="1100"/>
              <a:buFont typeface="Inter"/>
              <a:buChar char="•"/>
            </a:pPr>
            <a:r>
              <a:rPr lang="en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Transformative approach compared to conventional methods</a:t>
            </a:r>
            <a:endParaRPr sz="11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9" name="Google Shape;149;p19"/>
          <p:cNvSpPr txBox="1"/>
          <p:nvPr/>
        </p:nvSpPr>
        <p:spPr>
          <a:xfrm>
            <a:off x="632836" y="1779025"/>
            <a:ext cx="24120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rgbClr val="A54657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What to wake for in morning</a:t>
            </a:r>
            <a:endParaRPr dirty="0">
              <a:solidFill>
                <a:srgbClr val="A54657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3044900" y="2181189"/>
            <a:ext cx="2412000" cy="25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241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54DB"/>
              </a:buClr>
              <a:buSzPts val="1100"/>
              <a:buFont typeface="Inter"/>
              <a:buChar char="•"/>
            </a:pPr>
            <a:r>
              <a:rPr lang="en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Substantial initial financial investment for development and implementation</a:t>
            </a:r>
            <a:endParaRPr sz="11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342900" lvl="0" indent="-2413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254DB"/>
              </a:buClr>
              <a:buSzPts val="1100"/>
              <a:buFont typeface="Inter"/>
              <a:buChar char="•"/>
            </a:pPr>
            <a:r>
              <a:rPr lang="en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Uncertainties regarding the return on investment (ROI)</a:t>
            </a:r>
            <a:endParaRPr sz="11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marL="342900" lvl="0" indent="-2413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254DB"/>
              </a:buClr>
              <a:buSzPts val="1100"/>
              <a:buFont typeface="Inter"/>
              <a:buChar char="•"/>
            </a:pPr>
            <a:r>
              <a:rPr lang="en" sz="11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Disparities in technological access and digital literacy could limit the system's effectiveness</a:t>
            </a:r>
            <a:endParaRPr sz="11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3189733" y="1692000"/>
            <a:ext cx="2412000" cy="5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13715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solidFill>
                  <a:srgbClr val="0254DB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What to keep you awake at night</a:t>
            </a:r>
            <a:endParaRPr dirty="0">
              <a:solidFill>
                <a:srgbClr val="0254DB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pic>
        <p:nvPicPr>
          <p:cNvPr id="2" name="Risk">
            <a:hlinkClick r:id="" action="ppaction://media"/>
            <a:extLst>
              <a:ext uri="{FF2B5EF4-FFF2-40B4-BE49-F238E27FC236}">
                <a16:creationId xmlns:a16="http://schemas.microsoft.com/office/drawing/2014/main" id="{9C13BFCA-B1F6-F7D6-FC06-4827EB7B9B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97639" y="3734188"/>
            <a:ext cx="487363" cy="487363"/>
          </a:xfrm>
          <a:prstGeom prst="rect">
            <a:avLst/>
          </a:prstGeom>
        </p:spPr>
      </p:pic>
      <p:pic>
        <p:nvPicPr>
          <p:cNvPr id="3" name="ROI">
            <a:hlinkClick r:id="" action="ppaction://media"/>
            <a:extLst>
              <a:ext uri="{FF2B5EF4-FFF2-40B4-BE49-F238E27FC236}">
                <a16:creationId xmlns:a16="http://schemas.microsoft.com/office/drawing/2014/main" id="{EF11059F-DD2E-8E61-3442-ECB27FE0F6A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97639" y="4399377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3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27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>
            <a:spLocks noGrp="1"/>
          </p:cNvSpPr>
          <p:nvPr>
            <p:ph type="title"/>
          </p:nvPr>
        </p:nvSpPr>
        <p:spPr>
          <a:xfrm>
            <a:off x="7294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Analysis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58" name="Google Shape;158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aphicFrame>
        <p:nvGraphicFramePr>
          <p:cNvPr id="159" name="Google Shape;159;p20"/>
          <p:cNvGraphicFramePr/>
          <p:nvPr/>
        </p:nvGraphicFramePr>
        <p:xfrm>
          <a:off x="457200" y="1216275"/>
          <a:ext cx="8229600" cy="3352425"/>
        </p:xfrm>
        <a:graphic>
          <a:graphicData uri="http://schemas.openxmlformats.org/drawingml/2006/table">
            <a:tbl>
              <a:tblPr>
                <a:noFill/>
                <a:tableStyleId>{4ED8F930-1525-4A74-8B0F-0B1CC9FDEF41}</a:tableStyleId>
              </a:tblPr>
              <a:tblGrid>
                <a:gridCol w="2077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52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117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17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17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636B61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60" name="Google Shape;160;p20"/>
          <p:cNvSpPr txBox="1"/>
          <p:nvPr/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20" b="1">
                <a:solidFill>
                  <a:srgbClr val="000000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Synergies &amp; Impact</a:t>
            </a:r>
            <a:endParaRPr sz="2520" b="1">
              <a:solidFill>
                <a:srgbClr val="000000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61" name="Google Shape;161;p20"/>
          <p:cNvSpPr txBox="1"/>
          <p:nvPr/>
        </p:nvSpPr>
        <p:spPr>
          <a:xfrm>
            <a:off x="2749850" y="1292400"/>
            <a:ext cx="50238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system could integrate with existing health information systems to provide a more comprehensive view of a worker's health, enhancing the continuity of care.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2" name="Google Shape;162;p20"/>
          <p:cNvSpPr txBox="1"/>
          <p:nvPr/>
        </p:nvSpPr>
        <p:spPr>
          <a:xfrm>
            <a:off x="2749850" y="2399379"/>
            <a:ext cx="50238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system aims to improve the mental health of remote workers, leading to increased productivity, job satisfaction, and reduced stigma associated with mental health issues.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3" name="Google Shape;163;p20"/>
          <p:cNvSpPr txBox="1"/>
          <p:nvPr/>
        </p:nvSpPr>
        <p:spPr>
          <a:xfrm>
            <a:off x="457200" y="1292500"/>
            <a:ext cx="18288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000000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Synergies with Other Businesses</a:t>
            </a:r>
            <a:endParaRPr>
              <a:solidFill>
                <a:srgbClr val="000000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64" name="Google Shape;164;p20"/>
          <p:cNvSpPr txBox="1"/>
          <p:nvPr/>
        </p:nvSpPr>
        <p:spPr>
          <a:xfrm>
            <a:off x="457200" y="2399425"/>
            <a:ext cx="18288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000000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Social Impact</a:t>
            </a:r>
            <a:endParaRPr>
              <a:solidFill>
                <a:srgbClr val="000000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65" name="Google Shape;165;p20"/>
          <p:cNvSpPr txBox="1"/>
          <p:nvPr/>
        </p:nvSpPr>
        <p:spPr>
          <a:xfrm>
            <a:off x="457200" y="3506400"/>
            <a:ext cx="18288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7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rgbClr val="000000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Environmental &amp; Further Innovations</a:t>
            </a:r>
            <a:endParaRPr>
              <a:solidFill>
                <a:srgbClr val="000000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66" name="Google Shape;166;p20"/>
          <p:cNvSpPr txBox="1"/>
          <p:nvPr/>
        </p:nvSpPr>
        <p:spPr>
          <a:xfrm>
            <a:off x="2749850" y="3506396"/>
            <a:ext cx="5023800" cy="9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system could reduce carbon emissions by decreasing the need for workers to travel to in-person appointments, and it could also be an enabler for further innovations in AI-powered mental health solutions.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" name="Synergies">
            <a:hlinkClick r:id="" action="ppaction://media"/>
            <a:extLst>
              <a:ext uri="{FF2B5EF4-FFF2-40B4-BE49-F238E27FC236}">
                <a16:creationId xmlns:a16="http://schemas.microsoft.com/office/drawing/2014/main" id="{1FD8B4BB-9C81-405B-208F-AE0D7F8257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43118" y="4523568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8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 txBox="1">
            <a:spLocks noGrp="1"/>
          </p:cNvSpPr>
          <p:nvPr>
            <p:ph type="title"/>
          </p:nvPr>
        </p:nvSpPr>
        <p:spPr>
          <a:xfrm>
            <a:off x="7294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155CC"/>
                </a:solidFill>
              </a:rPr>
              <a:t>Conclusion</a:t>
            </a:r>
            <a:endParaRPr>
              <a:solidFill>
                <a:srgbClr val="1155CC"/>
              </a:solidFill>
            </a:endParaRPr>
          </a:p>
        </p:txBody>
      </p:sp>
      <p:sp>
        <p:nvSpPr>
          <p:cNvPr id="173" name="Google Shape;173;p21"/>
          <p:cNvSpPr txBox="1">
            <a:spLocks noGrp="1"/>
          </p:cNvSpPr>
          <p:nvPr>
            <p:ph type="body" idx="1"/>
          </p:nvPr>
        </p:nvSpPr>
        <p:spPr>
          <a:xfrm>
            <a:off x="727650" y="620250"/>
            <a:ext cx="7688700" cy="42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There is a need for a Mental Health Monitoring system for remote workers - which is different to the existing Mental Health chatbots and Woebot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Hosted on a secure platform - ensures data privacy and system security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The integration and universal accessibility and convenience - early and accurate detection of stress and fatigue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Adopting Behavioural Pattern analysis with AI - predictive modelling where AI can be used to help detect early signs of stress and burnout - using the power of AI to positively contribute to Mental Health well being and society. </a:t>
            </a:r>
            <a:endParaRPr sz="16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" name="Conclusion (1)">
            <a:hlinkClick r:id="" action="ppaction://media"/>
            <a:extLst>
              <a:ext uri="{FF2B5EF4-FFF2-40B4-BE49-F238E27FC236}">
                <a16:creationId xmlns:a16="http://schemas.microsoft.com/office/drawing/2014/main" id="{2B399C86-75D9-A2FE-D08B-7F54328442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6302" y="4341887"/>
            <a:ext cx="487363" cy="4873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2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1349</Words>
  <Application>Microsoft Office PowerPoint</Application>
  <PresentationFormat>On-screen Show (16:9)</PresentationFormat>
  <Paragraphs>117</Paragraphs>
  <Slides>10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Times</vt:lpstr>
      <vt:lpstr>Hanken Grotesk SemiBold</vt:lpstr>
      <vt:lpstr>Hanken Grotesk</vt:lpstr>
      <vt:lpstr>Inter SemiBold</vt:lpstr>
      <vt:lpstr>Raleway</vt:lpstr>
      <vt:lpstr>Roboto</vt:lpstr>
      <vt:lpstr>Arial</vt:lpstr>
      <vt:lpstr>Times New Roman</vt:lpstr>
      <vt:lpstr>Inter</vt:lpstr>
      <vt:lpstr>Lato</vt:lpstr>
      <vt:lpstr>Streamline</vt:lpstr>
      <vt:lpstr>AI-Based Mental Health Monitoring &amp; Support System for Remote Workers</vt:lpstr>
      <vt:lpstr>Introduction</vt:lpstr>
      <vt:lpstr>Methodology</vt:lpstr>
      <vt:lpstr>Methodology</vt:lpstr>
      <vt:lpstr>Analysis</vt:lpstr>
      <vt:lpstr>Analysis</vt:lpstr>
      <vt:lpstr>Analysis</vt:lpstr>
      <vt:lpstr>Analysis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AI-Based Mental Health Monitoring &amp; Support System for Remote Workers</dc:title>
  <cp:lastModifiedBy>Udai Kiran Ravada</cp:lastModifiedBy>
  <cp:revision>2</cp:revision>
  <dcterms:modified xsi:type="dcterms:W3CDTF">2023-12-13T01:58:35Z</dcterms:modified>
</cp:coreProperties>
</file>